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6" r:id="rId9"/>
    <p:sldId id="268" r:id="rId10"/>
    <p:sldId id="269" r:id="rId11"/>
    <p:sldId id="267" r:id="rId12"/>
    <p:sldId id="265"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1A6C47-392E-4B46-A9E9-4F2510474B53}" type="datetimeFigureOut">
              <a:rPr lang="it-IT" smtClean="0"/>
              <a:pPr/>
              <a:t>04/04/2014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E74178-1A1C-48C4-9FF2-9C87AD3E9A1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A6C47-392E-4B46-A9E9-4F2510474B53}" type="datetimeFigureOut">
              <a:rPr lang="it-IT" smtClean="0"/>
              <a:pPr/>
              <a:t>04/04/2014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74178-1A1C-48C4-9FF2-9C87AD3E9A1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digilander.libero.it/andromedda/Stelle%20e%20Costellazioni%20-%20Vega.htm" TargetMode="External"/><Relationship Id="rId3" Type="http://schemas.openxmlformats.org/officeDocument/2006/relationships/hyperlink" Target="http://it.wikibooks.org/wiki/Costellazioni/Costellazioni_estive/Lira" TargetMode="External"/><Relationship Id="rId7" Type="http://schemas.openxmlformats.org/officeDocument/2006/relationships/hyperlink" Target="http://www.universonline.it/_astronomia/enciclopedia/costellazioni/lyra.php" TargetMode="External"/><Relationship Id="rId2" Type="http://schemas.openxmlformats.org/officeDocument/2006/relationships/hyperlink" Target="http://www.margheritacampaniolo.it/almagesto/la_costellazione_lyra.htm" TargetMode="External"/><Relationship Id="rId1" Type="http://schemas.openxmlformats.org/officeDocument/2006/relationships/slideLayout" Target="../slideLayouts/slideLayout2.xml"/><Relationship Id="rId6" Type="http://schemas.openxmlformats.org/officeDocument/2006/relationships/hyperlink" Target="http://www.sullacrestadellonda.it/costellazioni/lira.htm" TargetMode="External"/><Relationship Id="rId5" Type="http://schemas.openxmlformats.org/officeDocument/2006/relationships/hyperlink" Target="http://it.wikipedia.org/wiki/Vega" TargetMode="External"/><Relationship Id="rId4" Type="http://schemas.openxmlformats.org/officeDocument/2006/relationships/hyperlink" Target="http://www.osservatorioacquaviva.it/costellazione.htm?idcostellazione=52" TargetMode="External"/><Relationship Id="rId9" Type="http://schemas.openxmlformats.org/officeDocument/2006/relationships/hyperlink" Target="http://www.astronomia.com/2011/06/06/la-costellazione-della-lir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2910" y="1214422"/>
            <a:ext cx="8186766" cy="1357322"/>
          </a:xfrm>
          <a:solidFill>
            <a:schemeClr val="accent6">
              <a:lumMod val="75000"/>
            </a:schemeClr>
          </a:solidFill>
        </p:spPr>
        <p:txBody>
          <a:bodyPr>
            <a:normAutofit fontScale="85000" lnSpcReduction="10000"/>
          </a:bodyPr>
          <a:lstStyle/>
          <a:p>
            <a:pPr algn="ctr">
              <a:buNone/>
            </a:pPr>
            <a:r>
              <a:rPr lang="it-IT" sz="6000" b="1" dirty="0" smtClean="0">
                <a:latin typeface="Castellar" pitchFamily="18" charset="0"/>
              </a:rPr>
              <a:t>La musica nei Greci</a:t>
            </a:r>
            <a:endParaRPr lang="it-IT" sz="6000" b="1" dirty="0">
              <a:latin typeface="Castellar" pitchFamily="18" charset="0"/>
            </a:endParaRPr>
          </a:p>
        </p:txBody>
      </p:sp>
      <p:pic>
        <p:nvPicPr>
          <p:cNvPr id="4" name="Immagine 3" descr="orfeo_lira.jpg"/>
          <p:cNvPicPr>
            <a:picLocks noChangeAspect="1"/>
          </p:cNvPicPr>
          <p:nvPr/>
        </p:nvPicPr>
        <p:blipFill>
          <a:blip r:embed="rId3" cstate="print"/>
          <a:stretch>
            <a:fillRect/>
          </a:stretch>
        </p:blipFill>
        <p:spPr>
          <a:xfrm rot="20692412">
            <a:off x="886715" y="2606083"/>
            <a:ext cx="3071802" cy="3919016"/>
          </a:xfrm>
          <a:prstGeom prst="rect">
            <a:avLst/>
          </a:prstGeom>
        </p:spPr>
      </p:pic>
      <p:pic>
        <p:nvPicPr>
          <p:cNvPr id="5" name="Immagine 4" descr="LIRA.gif"/>
          <p:cNvPicPr>
            <a:picLocks noChangeAspect="1"/>
          </p:cNvPicPr>
          <p:nvPr/>
        </p:nvPicPr>
        <p:blipFill>
          <a:blip r:embed="rId4" cstate="print"/>
          <a:stretch>
            <a:fillRect/>
          </a:stretch>
        </p:blipFill>
        <p:spPr>
          <a:xfrm rot="1769958">
            <a:off x="6287998" y="2824233"/>
            <a:ext cx="1924380" cy="3414223"/>
          </a:xfrm>
          <a:prstGeom prst="rect">
            <a:avLst/>
          </a:prstGeom>
        </p:spPr>
      </p:pic>
      <p:pic>
        <p:nvPicPr>
          <p:cNvPr id="9" name="Immagine 8" descr="LIRA.gif"/>
          <p:cNvPicPr>
            <a:picLocks noChangeAspect="1"/>
          </p:cNvPicPr>
          <p:nvPr/>
        </p:nvPicPr>
        <p:blipFill>
          <a:blip r:embed="rId4" cstate="print"/>
          <a:stretch>
            <a:fillRect/>
          </a:stretch>
        </p:blipFill>
        <p:spPr>
          <a:xfrm rot="1769958">
            <a:off x="6287998" y="2824231"/>
            <a:ext cx="1924380" cy="341422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4" name="Titolo 1"/>
          <p:cNvSpPr txBox="1">
            <a:spLocks/>
          </p:cNvSpPr>
          <p:nvPr/>
        </p:nvSpPr>
        <p:spPr>
          <a:xfrm>
            <a:off x="0" y="3429000"/>
            <a:ext cx="9144000" cy="374441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15000"/>
              </a:lnSpc>
              <a:spcBef>
                <a:spcPct val="0"/>
              </a:spcBef>
              <a:spcAft>
                <a:spcPts val="1000"/>
              </a:spcAft>
              <a:buClrTx/>
              <a:buSzTx/>
              <a:buFontTx/>
              <a:buNone/>
              <a:tabLst/>
              <a:defRPr/>
            </a:pPr>
            <a:r>
              <a:rPr kumimoji="0" lang="it-IT" sz="1600" b="1" i="0" u="none" strike="noStrike" kern="1200" cap="none" spc="0" normalizeH="0" baseline="0" noProof="0" dirty="0" smtClean="0">
                <a:ln>
                  <a:noFill/>
                </a:ln>
                <a:solidFill>
                  <a:schemeClr val="tx2">
                    <a:lumMod val="75000"/>
                  </a:schemeClr>
                </a:solidFill>
                <a:effectLst/>
                <a:uLnTx/>
                <a:uFillTx/>
                <a:latin typeface="Helvetica"/>
                <a:ea typeface="Calibri"/>
                <a:cs typeface="Times New Roman"/>
              </a:rPr>
              <a:t>La costellazione è individuabile con estrema facilità, grazie alla sua stella principale, Vega, che costituisce il vertice occidentale e più luminoso del noto asterismo del Triangolo Estivo. Ad est della Lira corre la scia luminosa della Via Lattea, molto ben evidente in questo tratto anche in una notte non completamente oscura.</a:t>
            </a:r>
            <a:br>
              <a:rPr kumimoji="0" lang="it-IT" sz="1600" b="1" i="0" u="none" strike="noStrike" kern="1200" cap="none" spc="0" normalizeH="0" baseline="0" noProof="0" dirty="0" smtClean="0">
                <a:ln>
                  <a:noFill/>
                </a:ln>
                <a:solidFill>
                  <a:schemeClr val="tx2">
                    <a:lumMod val="75000"/>
                  </a:schemeClr>
                </a:solidFill>
                <a:effectLst/>
                <a:uLnTx/>
                <a:uFillTx/>
                <a:latin typeface="Helvetica"/>
                <a:ea typeface="Calibri"/>
                <a:cs typeface="Times New Roman"/>
              </a:rPr>
            </a:br>
            <a:r>
              <a:rPr kumimoji="0" lang="it-IT" sz="1600" b="1" i="0" u="none" strike="noStrike" kern="1200" cap="none" spc="0" normalizeH="0" baseline="0" noProof="0" dirty="0" smtClean="0">
                <a:ln>
                  <a:noFill/>
                </a:ln>
                <a:solidFill>
                  <a:schemeClr val="tx2">
                    <a:lumMod val="75000"/>
                  </a:schemeClr>
                </a:solidFill>
                <a:effectLst/>
                <a:uLnTx/>
                <a:uFillTx/>
                <a:latin typeface="Helvetica"/>
                <a:ea typeface="Calibri"/>
                <a:cs typeface="Times New Roman"/>
              </a:rPr>
              <a:t>La Lira è una costellazione ben osservabile dall'emisfero boreale e da gran parte di quello australe, specialmente nei mesi compresi fra giugno e settembre; nell'emisfero nord inoltre è ben osservabile anche durante tutto l'autunno e parte della primavera.</a:t>
            </a:r>
            <a:br>
              <a:rPr kumimoji="0" lang="it-IT" sz="1600" b="1" i="0" u="none" strike="noStrike" kern="1200" cap="none" spc="0" normalizeH="0" baseline="0" noProof="0" dirty="0" smtClean="0">
                <a:ln>
                  <a:noFill/>
                </a:ln>
                <a:solidFill>
                  <a:schemeClr val="tx2">
                    <a:lumMod val="75000"/>
                  </a:schemeClr>
                </a:solidFill>
                <a:effectLst/>
                <a:uLnTx/>
                <a:uFillTx/>
                <a:latin typeface="Helvetica"/>
                <a:ea typeface="Calibri"/>
                <a:cs typeface="Times New Roman"/>
              </a:rPr>
            </a:br>
            <a:r>
              <a:rPr kumimoji="0" lang="it-IT" sz="1600" b="1" i="0" u="none" strike="noStrike" kern="1200" cap="none" spc="0" normalizeH="0" baseline="0" noProof="0" dirty="0" smtClean="0">
                <a:ln>
                  <a:noFill/>
                </a:ln>
                <a:solidFill>
                  <a:schemeClr val="tx2">
                    <a:lumMod val="75000"/>
                  </a:schemeClr>
                </a:solidFill>
                <a:effectLst/>
                <a:uLnTx/>
                <a:uFillTx/>
                <a:latin typeface="Helvetica"/>
                <a:ea typeface="Calibri"/>
                <a:cs typeface="Times New Roman"/>
              </a:rPr>
              <a:t>Circa 14.000 anni fa in direzione della Lira si trovava il polo nord celeste: la stella polare dell'epoca era Vega, che si trovava a pochi gradi dal polo, e l'intera costellazione era circumpolare da quasi tutto l'emisfero nord; fra 12.000 anni l'asse di rotazione terrestre punterà nuovamente nella sua direzione</a:t>
            </a:r>
            <a:r>
              <a:rPr kumimoji="0" lang="it-IT" sz="2000" b="0" i="0" u="none" strike="noStrike" kern="1200" cap="none" spc="0" normalizeH="0" baseline="0" noProof="0" dirty="0" smtClean="0">
                <a:ln>
                  <a:noFill/>
                </a:ln>
                <a:solidFill>
                  <a:schemeClr val="tx1"/>
                </a:solidFill>
                <a:effectLst/>
                <a:uLnTx/>
                <a:uFillTx/>
                <a:latin typeface="+mj-lt"/>
                <a:ea typeface="Calibri"/>
                <a:cs typeface="Times New Roman"/>
              </a:rPr>
              <a:t/>
            </a:r>
            <a:br>
              <a:rPr kumimoji="0" lang="it-IT" sz="2000" b="0" i="0" u="none" strike="noStrike" kern="1200" cap="none" spc="0" normalizeH="0" baseline="0" noProof="0" dirty="0" smtClean="0">
                <a:ln>
                  <a:noFill/>
                </a:ln>
                <a:solidFill>
                  <a:schemeClr val="tx1"/>
                </a:solidFill>
                <a:effectLst/>
                <a:uLnTx/>
                <a:uFillTx/>
                <a:latin typeface="+mj-lt"/>
                <a:ea typeface="Calibri"/>
                <a:cs typeface="Times New Roman"/>
              </a:rPr>
            </a:br>
            <a:endParaRPr kumimoji="0" lang="it-IT" sz="2000" b="0" i="0" u="none" strike="noStrike" kern="1200" cap="none" spc="0" normalizeH="0" baseline="0" noProof="0" dirty="0">
              <a:ln>
                <a:noFill/>
              </a:ln>
              <a:solidFill>
                <a:schemeClr val="tx1"/>
              </a:solidFill>
              <a:effectLst/>
              <a:uLnTx/>
              <a:uFillTx/>
              <a:latin typeface="+mj-lt"/>
              <a:ea typeface="+mj-ea"/>
              <a:cs typeface="+mj-cs"/>
            </a:endParaRPr>
          </a:p>
        </p:txBody>
      </p:sp>
      <p:pic>
        <p:nvPicPr>
          <p:cNvPr id="3074" name="Picture 2" descr="https://encrypted-tbn2.gstatic.com/images?q=tbn:ANd9GcRcOCLyAlBwL05cZ1ZRBr_s541UGv3L2VjDxFdI9Zb0A1xl8hpb"/>
          <p:cNvPicPr>
            <a:picLocks noChangeAspect="1" noChangeArrowheads="1"/>
          </p:cNvPicPr>
          <p:nvPr/>
        </p:nvPicPr>
        <p:blipFill>
          <a:blip r:embed="rId2" cstate="print"/>
          <a:srcRect/>
          <a:stretch>
            <a:fillRect/>
          </a:stretch>
        </p:blipFill>
        <p:spPr bwMode="auto">
          <a:xfrm>
            <a:off x="1475656" y="0"/>
            <a:ext cx="6147740" cy="3356992"/>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4149080"/>
            <a:ext cx="8229600" cy="1143000"/>
          </a:xfrm>
        </p:spPr>
        <p:txBody>
          <a:bodyPr>
            <a:normAutofit fontScale="90000"/>
          </a:bodyPr>
          <a:lstStyle/>
          <a:p>
            <a:pPr lvl="0">
              <a:spcBef>
                <a:spcPts val="0"/>
              </a:spcBef>
            </a:pPr>
            <a:r>
              <a:rPr lang="it-IT" sz="2000" dirty="0" smtClean="0">
                <a:solidFill>
                  <a:prstClr val="black"/>
                </a:solidFill>
                <a:ea typeface="+mn-ea"/>
                <a:cs typeface="+mn-cs"/>
              </a:rPr>
              <a:t>La costellazione della lira è la protagonista anche di una bella leggenda cinese (e d’altronde qual è  il popolo che non ha cercato di “avvicinare” le stelle inserendole nel proprio mondo immaginario!) che ha come personaggi principali </a:t>
            </a:r>
            <a:r>
              <a:rPr lang="it-IT" sz="2000" dirty="0" err="1" smtClean="0">
                <a:solidFill>
                  <a:prstClr val="black"/>
                </a:solidFill>
                <a:ea typeface="+mn-ea"/>
                <a:cs typeface="+mn-cs"/>
              </a:rPr>
              <a:t>Tung</a:t>
            </a:r>
            <a:r>
              <a:rPr lang="it-IT" sz="2000" dirty="0" smtClean="0">
                <a:solidFill>
                  <a:prstClr val="black"/>
                </a:solidFill>
                <a:ea typeface="+mn-ea"/>
                <a:cs typeface="+mn-cs"/>
              </a:rPr>
              <a:t> </a:t>
            </a:r>
            <a:r>
              <a:rPr lang="it-IT" sz="2000" dirty="0" err="1" smtClean="0">
                <a:solidFill>
                  <a:prstClr val="black"/>
                </a:solidFill>
                <a:ea typeface="+mn-ea"/>
                <a:cs typeface="+mn-cs"/>
              </a:rPr>
              <a:t>Yung</a:t>
            </a:r>
            <a:r>
              <a:rPr lang="it-IT" sz="2000" dirty="0" smtClean="0">
                <a:solidFill>
                  <a:prstClr val="black"/>
                </a:solidFill>
                <a:ea typeface="+mn-ea"/>
                <a:cs typeface="+mn-cs"/>
              </a:rPr>
              <a:t>, un pover’uomo che per pagare i funerali al proprio padre è costretto a vendersi come schiavo, e </a:t>
            </a:r>
            <a:r>
              <a:rPr lang="it-IT" sz="2000" dirty="0" err="1" smtClean="0">
                <a:solidFill>
                  <a:prstClr val="black"/>
                </a:solidFill>
                <a:ea typeface="+mn-ea"/>
                <a:cs typeface="+mn-cs"/>
              </a:rPr>
              <a:t>Chih</a:t>
            </a:r>
            <a:r>
              <a:rPr lang="it-IT" sz="2000" dirty="0" smtClean="0">
                <a:solidFill>
                  <a:prstClr val="black"/>
                </a:solidFill>
                <a:ea typeface="+mn-ea"/>
                <a:cs typeface="+mn-cs"/>
              </a:rPr>
              <a:t> </a:t>
            </a:r>
            <a:r>
              <a:rPr lang="it-IT" sz="2000" dirty="0" err="1" smtClean="0">
                <a:solidFill>
                  <a:prstClr val="black"/>
                </a:solidFill>
                <a:ea typeface="+mn-ea"/>
                <a:cs typeface="+mn-cs"/>
              </a:rPr>
              <a:t>Nu</a:t>
            </a:r>
            <a:r>
              <a:rPr lang="it-IT" sz="2000" dirty="0" smtClean="0">
                <a:solidFill>
                  <a:prstClr val="black"/>
                </a:solidFill>
                <a:ea typeface="+mn-ea"/>
                <a:cs typeface="+mn-cs"/>
              </a:rPr>
              <a:t>, la dea tessitrice, inviata come moglie a </a:t>
            </a:r>
            <a:r>
              <a:rPr lang="it-IT" sz="2000" dirty="0" err="1" smtClean="0">
                <a:solidFill>
                  <a:prstClr val="black"/>
                </a:solidFill>
                <a:ea typeface="+mn-ea"/>
                <a:cs typeface="+mn-cs"/>
              </a:rPr>
              <a:t>Tung</a:t>
            </a:r>
            <a:r>
              <a:rPr lang="it-IT" sz="2000" dirty="0" smtClean="0">
                <a:solidFill>
                  <a:prstClr val="black"/>
                </a:solidFill>
                <a:ea typeface="+mn-ea"/>
                <a:cs typeface="+mn-cs"/>
              </a:rPr>
              <a:t> </a:t>
            </a:r>
            <a:r>
              <a:rPr lang="it-IT" sz="2000" dirty="0" err="1" smtClean="0">
                <a:solidFill>
                  <a:prstClr val="black"/>
                </a:solidFill>
                <a:ea typeface="+mn-ea"/>
                <a:cs typeface="+mn-cs"/>
              </a:rPr>
              <a:t>Yung</a:t>
            </a:r>
            <a:r>
              <a:rPr lang="it-IT" sz="2000" dirty="0" smtClean="0">
                <a:solidFill>
                  <a:prstClr val="black"/>
                </a:solidFill>
                <a:ea typeface="+mn-ea"/>
                <a:cs typeface="+mn-cs"/>
              </a:rPr>
              <a:t> dal signore del cielo in ricompensa dall’amore filiale dimostrato da </a:t>
            </a:r>
            <a:r>
              <a:rPr lang="it-IT" sz="2000" dirty="0" err="1" smtClean="0">
                <a:solidFill>
                  <a:prstClr val="black"/>
                </a:solidFill>
                <a:ea typeface="+mn-ea"/>
                <a:cs typeface="+mn-cs"/>
              </a:rPr>
              <a:t>Tung</a:t>
            </a:r>
            <a:r>
              <a:rPr lang="it-IT" sz="2000" dirty="0" smtClean="0">
                <a:solidFill>
                  <a:prstClr val="black"/>
                </a:solidFill>
                <a:ea typeface="+mn-ea"/>
                <a:cs typeface="+mn-cs"/>
              </a:rPr>
              <a:t> </a:t>
            </a:r>
            <a:r>
              <a:rPr lang="it-IT" sz="2000" dirty="0" err="1" smtClean="0">
                <a:solidFill>
                  <a:prstClr val="black"/>
                </a:solidFill>
                <a:ea typeface="+mn-ea"/>
                <a:cs typeface="+mn-cs"/>
              </a:rPr>
              <a:t>Yung</a:t>
            </a:r>
            <a:r>
              <a:rPr lang="it-IT" sz="2000" dirty="0" smtClean="0">
                <a:solidFill>
                  <a:prstClr val="black"/>
                </a:solidFill>
                <a:ea typeface="+mn-ea"/>
                <a:cs typeface="+mn-cs"/>
              </a:rPr>
              <a:t>. I due vivono felici per alcuni anni, il tempo necessario a </a:t>
            </a:r>
            <a:r>
              <a:rPr lang="it-IT" sz="2000" dirty="0" err="1" smtClean="0">
                <a:solidFill>
                  <a:prstClr val="black"/>
                </a:solidFill>
                <a:ea typeface="+mn-ea"/>
                <a:cs typeface="+mn-cs"/>
              </a:rPr>
              <a:t>Chih</a:t>
            </a:r>
            <a:r>
              <a:rPr lang="it-IT" sz="2000" dirty="0" smtClean="0">
                <a:solidFill>
                  <a:prstClr val="black"/>
                </a:solidFill>
                <a:ea typeface="+mn-ea"/>
                <a:cs typeface="+mn-cs"/>
              </a:rPr>
              <a:t> </a:t>
            </a:r>
            <a:r>
              <a:rPr lang="it-IT" sz="2000" dirty="0" err="1" smtClean="0">
                <a:solidFill>
                  <a:prstClr val="black"/>
                </a:solidFill>
                <a:ea typeface="+mn-ea"/>
                <a:cs typeface="+mn-cs"/>
              </a:rPr>
              <a:t>Nu</a:t>
            </a:r>
            <a:r>
              <a:rPr lang="it-IT" sz="2000" dirty="0" smtClean="0">
                <a:solidFill>
                  <a:prstClr val="black"/>
                </a:solidFill>
                <a:ea typeface="+mn-ea"/>
                <a:cs typeface="+mn-cs"/>
              </a:rPr>
              <a:t> per dare alla luce un figlio e per tessere delle stoffe favolose che, una volta vendute, permettono di riscattarsi. Ma purtroppo gli dei possono decidere quanto restare sulla terra: una volta esaurito il loro compito devono tornare in cielo, altrimenti sono destinati a morire come tutti gli uomini.                                               E così </a:t>
            </a:r>
            <a:r>
              <a:rPr lang="it-IT" sz="2000" dirty="0" err="1" smtClean="0">
                <a:solidFill>
                  <a:prstClr val="black"/>
                </a:solidFill>
                <a:ea typeface="+mn-ea"/>
                <a:cs typeface="+mn-cs"/>
              </a:rPr>
              <a:t>Chih</a:t>
            </a:r>
            <a:r>
              <a:rPr lang="it-IT" sz="2000" dirty="0" smtClean="0">
                <a:solidFill>
                  <a:prstClr val="black"/>
                </a:solidFill>
                <a:ea typeface="+mn-ea"/>
                <a:cs typeface="+mn-cs"/>
              </a:rPr>
              <a:t> </a:t>
            </a:r>
            <a:r>
              <a:rPr lang="it-IT" sz="2000" dirty="0" err="1" smtClean="0">
                <a:solidFill>
                  <a:prstClr val="black"/>
                </a:solidFill>
                <a:ea typeface="+mn-ea"/>
                <a:cs typeface="+mn-cs"/>
              </a:rPr>
              <a:t>Nu</a:t>
            </a:r>
            <a:r>
              <a:rPr lang="it-IT" sz="2000" dirty="0" smtClean="0">
                <a:solidFill>
                  <a:prstClr val="black"/>
                </a:solidFill>
                <a:ea typeface="+mn-ea"/>
                <a:cs typeface="+mn-cs"/>
              </a:rPr>
              <a:t> benché ami suo marito e suo figlio è costretta a riprendere il suo posto dopo aver percorso a ritroso la strada argentata della Via lattea: </a:t>
            </a:r>
            <a:r>
              <a:rPr lang="it-IT" sz="2000" dirty="0" err="1" smtClean="0">
                <a:solidFill>
                  <a:prstClr val="black"/>
                </a:solidFill>
                <a:ea typeface="+mn-ea"/>
                <a:cs typeface="+mn-cs"/>
              </a:rPr>
              <a:t>Chih</a:t>
            </a:r>
            <a:r>
              <a:rPr lang="it-IT" sz="2000" dirty="0" smtClean="0">
                <a:solidFill>
                  <a:prstClr val="black"/>
                </a:solidFill>
                <a:ea typeface="+mn-ea"/>
                <a:cs typeface="+mn-cs"/>
              </a:rPr>
              <a:t> </a:t>
            </a:r>
            <a:r>
              <a:rPr lang="it-IT" sz="2000" dirty="0" err="1" smtClean="0">
                <a:solidFill>
                  <a:prstClr val="black"/>
                </a:solidFill>
                <a:ea typeface="+mn-ea"/>
                <a:cs typeface="+mn-cs"/>
              </a:rPr>
              <a:t>Nu</a:t>
            </a:r>
            <a:r>
              <a:rPr lang="it-IT" sz="2000" dirty="0" smtClean="0">
                <a:solidFill>
                  <a:prstClr val="black"/>
                </a:solidFill>
                <a:ea typeface="+mn-ea"/>
                <a:cs typeface="+mn-cs"/>
              </a:rPr>
              <a:t> è Vega e in Cina la costellazione della Lira rappresenta la dea con in capo una corona di tre stelle. Nella tradizione </a:t>
            </a:r>
            <a:r>
              <a:rPr lang="it-IT" sz="2000" dirty="0" err="1" smtClean="0">
                <a:solidFill>
                  <a:prstClr val="black"/>
                </a:solidFill>
                <a:ea typeface="+mn-ea"/>
                <a:cs typeface="+mn-cs"/>
              </a:rPr>
              <a:t>Chih</a:t>
            </a:r>
            <a:r>
              <a:rPr lang="it-IT" sz="2000" dirty="0" smtClean="0">
                <a:solidFill>
                  <a:prstClr val="black"/>
                </a:solidFill>
                <a:ea typeface="+mn-ea"/>
                <a:cs typeface="+mn-cs"/>
              </a:rPr>
              <a:t> </a:t>
            </a:r>
            <a:r>
              <a:rPr lang="it-IT" sz="2000" dirty="0" err="1" smtClean="0">
                <a:solidFill>
                  <a:prstClr val="black"/>
                </a:solidFill>
                <a:ea typeface="+mn-ea"/>
                <a:cs typeface="+mn-cs"/>
              </a:rPr>
              <a:t>Nu</a:t>
            </a:r>
            <a:r>
              <a:rPr lang="it-IT" sz="2000" dirty="0" smtClean="0">
                <a:solidFill>
                  <a:prstClr val="black"/>
                </a:solidFill>
                <a:ea typeface="+mn-ea"/>
                <a:cs typeface="+mn-cs"/>
              </a:rPr>
              <a:t> era la dea protettrice di tutte  le arti femminili, cui le ragazze si rivolgevano perché donasse loro un briciolo la divina abilità.</a:t>
            </a:r>
            <a:r>
              <a:rPr lang="it-IT" sz="1800" dirty="0" smtClean="0">
                <a:solidFill>
                  <a:prstClr val="black"/>
                </a:solidFill>
                <a:ea typeface="+mn-ea"/>
                <a:cs typeface="+mn-cs"/>
              </a:rPr>
              <a:t/>
            </a:r>
            <a:br>
              <a:rPr lang="it-IT" sz="1800" dirty="0" smtClean="0">
                <a:solidFill>
                  <a:prstClr val="black"/>
                </a:solidFill>
                <a:ea typeface="+mn-ea"/>
                <a:cs typeface="+mn-cs"/>
              </a:rPr>
            </a:br>
            <a:endParaRPr lang="it-IT" dirty="0"/>
          </a:p>
        </p:txBody>
      </p:sp>
      <p:sp>
        <p:nvSpPr>
          <p:cNvPr id="4" name="Rettangolo 3"/>
          <p:cNvSpPr/>
          <p:nvPr/>
        </p:nvSpPr>
        <p:spPr>
          <a:xfrm>
            <a:off x="1403648" y="260648"/>
            <a:ext cx="6202274" cy="1754326"/>
          </a:xfrm>
          <a:prstGeom prst="rect">
            <a:avLst/>
          </a:prstGeom>
          <a:noFill/>
        </p:spPr>
        <p:txBody>
          <a:bodyPr wrap="none" lIns="91440" tIns="45720" rIns="91440" bIns="45720">
            <a:spAutoFit/>
          </a:bodyPr>
          <a:lstStyle/>
          <a:p>
            <a:pPr algn="ctr"/>
            <a:r>
              <a:rPr lang="it-IT"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Dalle leggende cinesi</a:t>
            </a:r>
          </a:p>
          <a:p>
            <a:pPr algn="ctr"/>
            <a:r>
              <a:rPr lang="it-IT"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apprendiamo </a:t>
            </a:r>
            <a:r>
              <a:rPr lang="it-IT"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che…</a:t>
            </a:r>
            <a:endParaRPr lang="it-IT"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229600" cy="1143000"/>
          </a:xfrm>
        </p:spPr>
        <p:txBody>
          <a:bodyPr>
            <a:normAutofit fontScale="90000"/>
          </a:bodyPr>
          <a:lstStyle/>
          <a:p>
            <a:pPr algn="l"/>
            <a:r>
              <a:rPr lang="it-IT" sz="2700" b="1" dirty="0" smtClean="0">
                <a:solidFill>
                  <a:schemeClr val="bg1"/>
                </a:solidFill>
              </a:rPr>
              <a:t/>
            </a:r>
            <a:br>
              <a:rPr lang="it-IT" sz="2700" b="1" dirty="0" smtClean="0">
                <a:solidFill>
                  <a:schemeClr val="bg1"/>
                </a:solidFill>
              </a:rPr>
            </a:br>
            <a:r>
              <a:rPr lang="it-IT" sz="2700" b="1" dirty="0" smtClean="0">
                <a:solidFill>
                  <a:schemeClr val="bg1"/>
                </a:solidFill>
              </a:rPr>
              <a:t/>
            </a:r>
            <a:br>
              <a:rPr lang="it-IT" sz="2700" b="1" dirty="0" smtClean="0">
                <a:solidFill>
                  <a:schemeClr val="bg1"/>
                </a:solidFill>
              </a:rPr>
            </a:br>
            <a:r>
              <a:rPr lang="it-IT" sz="2700" b="1" dirty="0" smtClean="0">
                <a:solidFill>
                  <a:schemeClr val="bg1"/>
                </a:solidFill>
              </a:rPr>
              <a:t/>
            </a:r>
            <a:br>
              <a:rPr lang="it-IT" sz="2700" b="1" dirty="0" smtClean="0">
                <a:solidFill>
                  <a:schemeClr val="bg1"/>
                </a:solidFill>
              </a:rPr>
            </a:br>
            <a:r>
              <a:rPr lang="it-IT" sz="2700" b="1" dirty="0" smtClean="0">
                <a:solidFill>
                  <a:srgbClr val="FF0000"/>
                </a:solidFill>
              </a:rPr>
              <a:t>APPROFONDIMENTI</a:t>
            </a:r>
            <a:r>
              <a:rPr lang="it-IT" sz="2700" dirty="0" smtClean="0">
                <a:solidFill>
                  <a:schemeClr val="bg1"/>
                </a:solidFill>
              </a:rPr>
              <a:t> </a:t>
            </a:r>
            <a:br>
              <a:rPr lang="it-IT" sz="2700" dirty="0" smtClean="0">
                <a:solidFill>
                  <a:schemeClr val="bg1"/>
                </a:solidFill>
              </a:rPr>
            </a:br>
            <a:r>
              <a:rPr lang="it-IT" sz="2700" dirty="0" smtClean="0"/>
              <a:t/>
            </a:r>
            <a:br>
              <a:rPr lang="it-IT" sz="2700" dirty="0" smtClean="0"/>
            </a:br>
            <a:r>
              <a:rPr lang="it-IT" dirty="0" smtClean="0"/>
              <a:t/>
            </a:r>
            <a:br>
              <a:rPr lang="it-IT" dirty="0" smtClean="0"/>
            </a:br>
            <a:endParaRPr lang="it-IT" dirty="0"/>
          </a:p>
        </p:txBody>
      </p:sp>
      <p:sp>
        <p:nvSpPr>
          <p:cNvPr id="1025" name="Rectangle 1"/>
          <p:cNvSpPr>
            <a:spLocks noChangeArrowheads="1"/>
          </p:cNvSpPr>
          <p:nvPr/>
        </p:nvSpPr>
        <p:spPr bwMode="auto">
          <a:xfrm>
            <a:off x="0" y="171239"/>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effectLst/>
                <a:latin typeface="Verdana" pitchFamily="34" charset="0"/>
                <a:ea typeface="Times New Roman" pitchFamily="18" charset="0"/>
                <a:cs typeface="Arial" pitchFamily="34" charset="0"/>
              </a:rPr>
              <a:t>Lira</a:t>
            </a:r>
            <a:endParaRPr kumimoji="0" lang="it-IT" sz="16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err="1" smtClean="0">
                <a:ln>
                  <a:noFill/>
                </a:ln>
                <a:effectLst/>
                <a:latin typeface="Verdana" pitchFamily="34" charset="0"/>
                <a:ea typeface="Times New Roman" pitchFamily="18" charset="0"/>
                <a:cs typeface="Arial" pitchFamily="34" charset="0"/>
              </a:rPr>
              <a:t>Lyra</a:t>
            </a:r>
            <a:r>
              <a:rPr kumimoji="0" lang="it-IT" sz="1600" b="1" i="0" u="none" strike="noStrike" cap="none" normalizeH="0" baseline="0" dirty="0" smtClean="0">
                <a:ln>
                  <a:noFill/>
                </a:ln>
                <a:effectLst/>
                <a:latin typeface="Verdana" pitchFamily="34" charset="0"/>
                <a:ea typeface="Times New Roman" pitchFamily="18" charset="0"/>
                <a:cs typeface="Arial" pitchFamily="34" charset="0"/>
              </a:rPr>
              <a:t> - </a:t>
            </a:r>
            <a:r>
              <a:rPr kumimoji="0" lang="it-IT" sz="1600" b="1" i="0" u="none" strike="noStrike" cap="none" normalizeH="0" baseline="0" dirty="0" err="1" smtClean="0">
                <a:ln>
                  <a:noFill/>
                </a:ln>
                <a:effectLst/>
                <a:latin typeface="Verdana" pitchFamily="34" charset="0"/>
                <a:ea typeface="Times New Roman" pitchFamily="18" charset="0"/>
                <a:cs typeface="Arial" pitchFamily="34" charset="0"/>
              </a:rPr>
              <a:t>Lyrae</a:t>
            </a:r>
            <a:r>
              <a:rPr kumimoji="0" lang="it-IT" sz="1600" b="1" i="0" u="none" strike="noStrike" cap="none" normalizeH="0" baseline="0" dirty="0" smtClean="0">
                <a:ln>
                  <a:noFill/>
                </a:ln>
                <a:effectLst/>
                <a:latin typeface="Verdana" pitchFamily="34" charset="0"/>
                <a:ea typeface="Times New Roman" pitchFamily="18" charset="0"/>
                <a:cs typeface="Arial" pitchFamily="34" charset="0"/>
              </a:rPr>
              <a:t> -</a:t>
            </a:r>
            <a:r>
              <a:rPr kumimoji="0" lang="it-IT" sz="1600" b="0" i="0" u="none" strike="noStrike" cap="none" normalizeH="0" baseline="0" dirty="0" smtClean="0">
                <a:ln>
                  <a:noFill/>
                </a:ln>
                <a:effectLst/>
                <a:latin typeface="Arial" pitchFamily="34" charset="0"/>
                <a:ea typeface="Times New Roman" pitchFamily="18" charset="0"/>
                <a:cs typeface="Arial" pitchFamily="34" charset="0"/>
              </a:rPr>
              <a:t>  </a:t>
            </a:r>
            <a:r>
              <a:rPr kumimoji="0" lang="it-IT" sz="1600" b="1" i="0" u="none" strike="noStrike" cap="none" normalizeH="0" baseline="0" dirty="0" err="1" smtClean="0">
                <a:ln>
                  <a:noFill/>
                </a:ln>
                <a:effectLst/>
                <a:latin typeface="Verdana" pitchFamily="34" charset="0"/>
                <a:ea typeface="Times New Roman" pitchFamily="18" charset="0"/>
                <a:cs typeface="Arial" pitchFamily="34" charset="0"/>
              </a:rPr>
              <a:t>Lyr</a:t>
            </a:r>
            <a:endParaRPr kumimoji="0" lang="it-IT" sz="16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2"/>
              </a:rPr>
              <a:t>http://www.margheritacampaniolo.it/almagesto/la_costellazione_lyra.htm</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WIKIBOOKS:  costellazione della Lira</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3"/>
              </a:rPr>
              <a:t>http://it.wikibooks.org/wiki/Costellazioni/Costellazioni_estive/Lira</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OSSERVATORIO ASTRONOMICO</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4"/>
              </a:rPr>
              <a:t>http://www.osservatorioacquaviva.it/</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4"/>
              </a:rPr>
              <a:t>costellazione.htm</a:t>
            </a: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4"/>
              </a:rPr>
              <a:t>?idcostellazione=52</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Wikipedia</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VEGA</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5"/>
              </a:rPr>
              <a:t>http://it.wikipedia.org/wiki/Vega</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COSTELLAZIONI</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6"/>
              </a:rPr>
              <a:t>http://www.sullacrestadellonda.it/costellazioni/</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6"/>
              </a:rPr>
              <a:t>lira.htm</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UNIVERSONLINE</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7"/>
              </a:rPr>
              <a:t>http://www.universonline.it/</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7"/>
              </a:rPr>
              <a:t>_astronomia</a:t>
            </a: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7"/>
              </a:rPr>
              <a:t>/enciclopedia/costellazioni/</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7"/>
              </a:rPr>
              <a:t>lyra.php</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COSTELLAZIONE VEGA</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8"/>
              </a:rPr>
              <a:t>http://digilander.libero.it/andromedda/Stelle%20e%20Costellazioni%20-%20Vega.htm</a:t>
            </a:r>
            <a:endPar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ASTRONOMIA.COM</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Costellazione in 3D</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9"/>
              </a:rPr>
              <a:t>http://www.astronomia.com/2011/06/</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9"/>
              </a:rPr>
              <a:t>06</a:t>
            </a: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9"/>
              </a:rPr>
              <a:t>/</a:t>
            </a:r>
            <a:r>
              <a:rPr kumimoji="0" lang="it-IT"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hlinkClick r:id="rId9"/>
              </a:rPr>
              <a:t>la-costellazione-della-lira</a:t>
            </a:r>
            <a:r>
              <a:rPr kumimoji="0" lang="it-IT"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9"/>
              </a:rPr>
              <a:t>/</a:t>
            </a:r>
            <a:endParaRPr kumimoji="0" lang="it-I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00034" y="1500174"/>
            <a:ext cx="8001056" cy="3500462"/>
          </a:xfrm>
        </p:spPr>
        <p:txBody>
          <a:bodyPr>
            <a:noAutofit/>
          </a:bodyPr>
          <a:lstStyle/>
          <a:p>
            <a:pPr algn="l"/>
            <a:r>
              <a:rPr lang="it-IT" sz="3200" dirty="0">
                <a:latin typeface="Blackadder ITC" pitchFamily="82" charset="0"/>
              </a:rPr>
              <a:t>Nell'antica Grecia la musica era molto importante sia nella vita </a:t>
            </a:r>
            <a:r>
              <a:rPr lang="it-IT" sz="3200" dirty="0" smtClean="0">
                <a:latin typeface="Blackadder ITC" pitchFamily="82" charset="0"/>
              </a:rPr>
              <a:t>sociale sia </a:t>
            </a:r>
            <a:r>
              <a:rPr lang="it-IT" sz="3200" dirty="0">
                <a:latin typeface="Blackadder ITC" pitchFamily="82" charset="0"/>
              </a:rPr>
              <a:t>in quella religiosa. Per i Greci la musica era un'arte </a:t>
            </a:r>
            <a:r>
              <a:rPr lang="it-IT" sz="3200" dirty="0" smtClean="0">
                <a:latin typeface="Blackadder ITC" pitchFamily="82" charset="0"/>
              </a:rPr>
              <a:t>che comprendeva</a:t>
            </a:r>
            <a:r>
              <a:rPr lang="it-IT" sz="3200" dirty="0">
                <a:latin typeface="Blackadder ITC" pitchFamily="82" charset="0"/>
              </a:rPr>
              <a:t>, oltre alla musica stessa, anche la poesia, la danza, </a:t>
            </a:r>
            <a:r>
              <a:rPr lang="it-IT" sz="3200" dirty="0" smtClean="0">
                <a:latin typeface="Blackadder ITC" pitchFamily="82" charset="0"/>
              </a:rPr>
              <a:t>la medicina </a:t>
            </a:r>
            <a:r>
              <a:rPr lang="it-IT" sz="3200" dirty="0">
                <a:latin typeface="Blackadder ITC" pitchFamily="82" charset="0"/>
              </a:rPr>
              <a:t>e le pratiche magiche. La parola </a:t>
            </a:r>
            <a:r>
              <a:rPr lang="it-IT" sz="3200" i="1" dirty="0" err="1">
                <a:latin typeface="Blackadder ITC" pitchFamily="82" charset="0"/>
              </a:rPr>
              <a:t>mousikè</a:t>
            </a:r>
            <a:r>
              <a:rPr lang="it-IT" sz="3200" i="1" dirty="0">
                <a:latin typeface="Blackadder ITC" pitchFamily="82" charset="0"/>
              </a:rPr>
              <a:t>, con la quale i </a:t>
            </a:r>
            <a:r>
              <a:rPr lang="it-IT" sz="3200" i="1" dirty="0" smtClean="0">
                <a:latin typeface="Blackadder ITC" pitchFamily="82" charset="0"/>
              </a:rPr>
              <a:t>Greci </a:t>
            </a:r>
            <a:r>
              <a:rPr lang="it-IT" sz="3200" dirty="0" smtClean="0">
                <a:latin typeface="Blackadder ITC" pitchFamily="82" charset="0"/>
              </a:rPr>
              <a:t>indicavano </a:t>
            </a:r>
            <a:r>
              <a:rPr lang="it-IT" sz="3200" dirty="0">
                <a:latin typeface="Blackadder ITC" pitchFamily="82" charset="0"/>
              </a:rPr>
              <a:t>la musica, significava proprio l’insieme di tutte queste arti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ttangolo 3"/>
          <p:cNvSpPr/>
          <p:nvPr/>
        </p:nvSpPr>
        <p:spPr>
          <a:xfrm>
            <a:off x="214282" y="714356"/>
            <a:ext cx="7929618" cy="4031873"/>
          </a:xfrm>
          <a:prstGeom prst="rect">
            <a:avLst/>
          </a:prstGeom>
        </p:spPr>
        <p:txBody>
          <a:bodyPr wrap="square">
            <a:spAutoFit/>
          </a:bodyPr>
          <a:lstStyle/>
          <a:p>
            <a:r>
              <a:rPr lang="it-IT" sz="3200" dirty="0">
                <a:latin typeface="Blackadder ITC" pitchFamily="82" charset="0"/>
              </a:rPr>
              <a:t>L'importanza della musica nel mondo greco è testimoniata da numerosi </a:t>
            </a:r>
            <a:r>
              <a:rPr lang="it-IT" sz="3200" dirty="0" smtClean="0">
                <a:latin typeface="Blackadder ITC" pitchFamily="82" charset="0"/>
              </a:rPr>
              <a:t>miti che </a:t>
            </a:r>
            <a:r>
              <a:rPr lang="it-IT" sz="3200" dirty="0">
                <a:latin typeface="Blackadder ITC" pitchFamily="82" charset="0"/>
              </a:rPr>
              <a:t>la riguardano. Uno è quello di Orfeo, l'inventore della musica, </a:t>
            </a:r>
            <a:r>
              <a:rPr lang="it-IT" sz="3200" dirty="0" smtClean="0">
                <a:latin typeface="Blackadder ITC" pitchFamily="82" charset="0"/>
              </a:rPr>
              <a:t>che riuscì </a:t>
            </a:r>
            <a:r>
              <a:rPr lang="it-IT" sz="3200" dirty="0">
                <a:latin typeface="Blackadder ITC" pitchFamily="82" charset="0"/>
              </a:rPr>
              <a:t>a convincere gli dei dell'Ade a restituire alla luce la sua </a:t>
            </a:r>
            <a:r>
              <a:rPr lang="it-IT" sz="3200" dirty="0" smtClean="0">
                <a:latin typeface="Blackadder ITC" pitchFamily="82" charset="0"/>
              </a:rPr>
              <a:t>sposa </a:t>
            </a:r>
            <a:r>
              <a:rPr lang="it-IT" sz="3200" dirty="0" err="1" smtClean="0">
                <a:latin typeface="Blackadder ITC" pitchFamily="82" charset="0"/>
              </a:rPr>
              <a:t>Euridice</a:t>
            </a:r>
            <a:r>
              <a:rPr lang="it-IT" sz="3200" dirty="0" smtClean="0">
                <a:latin typeface="Blackadder ITC" pitchFamily="82" charset="0"/>
              </a:rPr>
              <a:t>.</a:t>
            </a:r>
          </a:p>
          <a:p>
            <a:endParaRPr lang="it-IT" sz="3200" dirty="0">
              <a:latin typeface="Blackadder ITC" pitchFamily="82" charset="0"/>
            </a:endParaRPr>
          </a:p>
          <a:p>
            <a:r>
              <a:rPr lang="it-IT" sz="3200" dirty="0">
                <a:latin typeface="Blackadder ITC" pitchFamily="82" charset="0"/>
              </a:rPr>
              <a:t>Questo mito ci insegna che, per i Greci, la musica era l’arte che </a:t>
            </a:r>
            <a:r>
              <a:rPr lang="it-IT" sz="3200" dirty="0" smtClean="0">
                <a:latin typeface="Blackadder ITC" pitchFamily="82" charset="0"/>
              </a:rPr>
              <a:t>sa toccare </a:t>
            </a:r>
            <a:r>
              <a:rPr lang="it-IT" sz="3200" dirty="0">
                <a:latin typeface="Blackadder ITC" pitchFamily="82" charset="0"/>
              </a:rPr>
              <a:t>i sentimenti di chi l’ascolta portando sollievo e serenità.</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75000"/>
            </a:schemeClr>
          </a:solidFill>
        </p:spPr>
        <p:txBody>
          <a:bodyPr>
            <a:normAutofit fontScale="90000"/>
          </a:bodyPr>
          <a:lstStyle/>
          <a:p>
            <a:r>
              <a:rPr lang="it-IT" sz="4000" dirty="0" smtClean="0">
                <a:latin typeface="Bell MT" pitchFamily="18" charset="0"/>
              </a:rPr>
              <a:t> </a:t>
            </a:r>
            <a:r>
              <a:rPr lang="it-IT" sz="4000" dirty="0" smtClean="0"/>
              <a:t>LA LIRA STRUMENTO MUSICALE </a:t>
            </a:r>
            <a:br>
              <a:rPr lang="it-IT" sz="4000" dirty="0" smtClean="0"/>
            </a:br>
            <a:r>
              <a:rPr lang="it-IT" sz="4000" dirty="0" smtClean="0"/>
              <a:t>E LA LIRA COSTELLAZIONE</a:t>
            </a:r>
            <a:endParaRPr lang="it-IT" sz="4000" dirty="0">
              <a:latin typeface="Bell MT" pitchFamily="18" charset="0"/>
            </a:endParaRPr>
          </a:p>
        </p:txBody>
      </p:sp>
      <p:pic>
        <p:nvPicPr>
          <p:cNvPr id="5" name="Picture 2" descr="C:\Users\Angela\Desktop\ANNO SCOLASTICO 2013-2014\ORFEO EURIDICE\LA LIRA GRECA\LIRA.gif"/>
          <p:cNvPicPr>
            <a:picLocks noChangeAspect="1" noChangeArrowheads="1"/>
          </p:cNvPicPr>
          <p:nvPr/>
        </p:nvPicPr>
        <p:blipFill>
          <a:blip r:embed="rId2" cstate="print"/>
          <a:srcRect/>
          <a:stretch>
            <a:fillRect/>
          </a:stretch>
        </p:blipFill>
        <p:spPr bwMode="auto">
          <a:xfrm>
            <a:off x="2915816" y="1916832"/>
            <a:ext cx="3707864" cy="411984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latin typeface="Arial Black" pitchFamily="34" charset="0"/>
              </a:rPr>
              <a:t>ORFEO FIGLIO </a:t>
            </a:r>
            <a:r>
              <a:rPr lang="it-IT" dirty="0" err="1" smtClean="0">
                <a:latin typeface="Arial Black" pitchFamily="34" charset="0"/>
              </a:rPr>
              <a:t>DI</a:t>
            </a:r>
            <a:r>
              <a:rPr lang="it-IT" dirty="0" smtClean="0">
                <a:latin typeface="Arial Black" pitchFamily="34" charset="0"/>
              </a:rPr>
              <a:t> APOLLO ERA UN POETA E MUSICO. LA SUA MUSICA E I SUOI VERSI ERANO BELLISSIMI , INFATTI LA SUA MUSICA  FACEVA  RALLENTARE LE ACQUE DEI TORRENTI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Picture 3" descr="C:\Users\Angela\Desktop\ANNO SCOLASTICO 2013-2014\ORFEO EURIDICE\LA LIRA GRECA\LIRA.jpg"/>
          <p:cNvPicPr>
            <a:picLocks noChangeAspect="1" noChangeArrowheads="1"/>
          </p:cNvPicPr>
          <p:nvPr/>
        </p:nvPicPr>
        <p:blipFill>
          <a:blip r:embed="rId3" cstate="print"/>
          <a:srcRect/>
          <a:stretch>
            <a:fillRect/>
          </a:stretch>
        </p:blipFill>
        <p:spPr bwMode="auto">
          <a:xfrm rot="21183392">
            <a:off x="2085083" y="2249561"/>
            <a:ext cx="4117120" cy="4375626"/>
          </a:xfrm>
          <a:prstGeom prst="rect">
            <a:avLst/>
          </a:prstGeom>
          <a:noFill/>
        </p:spPr>
      </p:pic>
      <p:sp>
        <p:nvSpPr>
          <p:cNvPr id="11" name="Rettangolo 10"/>
          <p:cNvSpPr/>
          <p:nvPr/>
        </p:nvSpPr>
        <p:spPr>
          <a:xfrm>
            <a:off x="1547664" y="332656"/>
            <a:ext cx="5786478" cy="2585323"/>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it-IT" sz="5400" b="1" dirty="0" smtClean="0">
                <a:ln w="10541" cmpd="sng">
                  <a:solidFill>
                    <a:srgbClr val="7D7D7D">
                      <a:tint val="100000"/>
                      <a:shade val="100000"/>
                      <a:satMod val="110000"/>
                    </a:srgbClr>
                  </a:solidFill>
                  <a:prstDash val="solid"/>
                </a:ln>
                <a:solidFill>
                  <a:schemeClr val="bg1">
                    <a:lumMod val="75000"/>
                  </a:schemeClr>
                </a:solidFill>
              </a:rPr>
              <a:t>Uno sguardo al </a:t>
            </a:r>
            <a:r>
              <a:rPr lang="it-IT" sz="5400" b="1" dirty="0" err="1" smtClean="0">
                <a:ln w="10541" cmpd="sng">
                  <a:solidFill>
                    <a:srgbClr val="7D7D7D">
                      <a:tint val="100000"/>
                      <a:shade val="100000"/>
                      <a:satMod val="110000"/>
                    </a:srgbClr>
                  </a:solidFill>
                  <a:prstDash val="solid"/>
                </a:ln>
                <a:solidFill>
                  <a:schemeClr val="bg1">
                    <a:lumMod val="75000"/>
                  </a:schemeClr>
                </a:solidFill>
              </a:rPr>
              <a:t>cielo…per</a:t>
            </a:r>
            <a:r>
              <a:rPr lang="it-IT" sz="5400" b="1" dirty="0" smtClean="0">
                <a:ln w="10541" cmpd="sng">
                  <a:solidFill>
                    <a:srgbClr val="7D7D7D">
                      <a:tint val="100000"/>
                      <a:shade val="100000"/>
                      <a:satMod val="110000"/>
                    </a:srgbClr>
                  </a:solidFill>
                  <a:prstDash val="solid"/>
                </a:ln>
                <a:solidFill>
                  <a:schemeClr val="bg1">
                    <a:lumMod val="75000"/>
                  </a:schemeClr>
                </a:solidFill>
              </a:rPr>
              <a:t> </a:t>
            </a:r>
            <a:r>
              <a:rPr lang="it-IT" sz="5400" b="1" dirty="0" err="1" smtClean="0">
                <a:ln w="10541" cmpd="sng">
                  <a:solidFill>
                    <a:srgbClr val="7D7D7D">
                      <a:tint val="100000"/>
                      <a:shade val="100000"/>
                      <a:satMod val="110000"/>
                    </a:srgbClr>
                  </a:solidFill>
                  <a:prstDash val="solid"/>
                </a:ln>
                <a:solidFill>
                  <a:schemeClr val="bg1">
                    <a:lumMod val="75000"/>
                  </a:schemeClr>
                </a:solidFill>
              </a:rPr>
              <a:t>scoprire…</a:t>
            </a:r>
            <a:endParaRPr lang="it-IT" sz="5400" b="1" cap="none" spc="0" dirty="0">
              <a:ln w="10541" cmpd="sng">
                <a:solidFill>
                  <a:srgbClr val="7D7D7D">
                    <a:tint val="100000"/>
                    <a:shade val="100000"/>
                    <a:satMod val="110000"/>
                  </a:srgbClr>
                </a:solidFill>
                <a:prstDash val="solid"/>
              </a:ln>
              <a:solidFill>
                <a:schemeClr val="bg1">
                  <a:lumMod val="75000"/>
                </a:schemeClr>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CasellaDiTesto 1"/>
          <p:cNvSpPr txBox="1"/>
          <p:nvPr/>
        </p:nvSpPr>
        <p:spPr>
          <a:xfrm>
            <a:off x="611560" y="1779687"/>
            <a:ext cx="3024336" cy="5078313"/>
          </a:xfrm>
          <a:prstGeom prst="rect">
            <a:avLst/>
          </a:prstGeom>
          <a:solidFill>
            <a:schemeClr val="accent1">
              <a:lumMod val="75000"/>
            </a:schemeClr>
          </a:solidFill>
        </p:spPr>
        <p:txBody>
          <a:bodyPr wrap="square" rtlCol="0">
            <a:spAutoFit/>
          </a:bodyPr>
          <a:lstStyle/>
          <a:p>
            <a:pPr algn="ctr"/>
            <a:r>
              <a:rPr lang="it-IT" sz="3200" b="1" dirty="0" smtClean="0">
                <a:solidFill>
                  <a:srgbClr val="FFFF00"/>
                </a:solidFill>
              </a:rPr>
              <a:t>Divinità stellari</a:t>
            </a:r>
          </a:p>
          <a:p>
            <a:endParaRPr lang="it-IT" sz="3200" dirty="0" smtClean="0">
              <a:solidFill>
                <a:schemeClr val="bg1"/>
              </a:solidFill>
            </a:endParaRPr>
          </a:p>
          <a:p>
            <a:endParaRPr lang="it-IT" sz="3200" dirty="0" smtClean="0">
              <a:solidFill>
                <a:schemeClr val="bg1"/>
              </a:solidFill>
            </a:endParaRPr>
          </a:p>
          <a:p>
            <a:r>
              <a:rPr lang="it-IT" dirty="0" smtClean="0">
                <a:solidFill>
                  <a:schemeClr val="bg1"/>
                </a:solidFill>
              </a:rPr>
              <a:t>La lira di Orfeo, grazie ad Apollo, è ora una costellazione che noi tutti possiamo vedere nel cielo estivo. E Apollo, per la verità, è stato molto generoso. Tra le cinque stelle che compongono la lira ne ha scelta una veramente straordinaria:</a:t>
            </a:r>
          </a:p>
          <a:p>
            <a:r>
              <a:rPr lang="it-IT" dirty="0" smtClean="0">
                <a:solidFill>
                  <a:schemeClr val="bg1"/>
                </a:solidFill>
              </a:rPr>
              <a:t>Vega, che con la sua luce azzurro ghiaccio e la stella più luminosa </a:t>
            </a:r>
            <a:r>
              <a:rPr lang="it-IT" dirty="0" smtClean="0">
                <a:solidFill>
                  <a:schemeClr val="bg1"/>
                </a:solidFill>
              </a:rPr>
              <a:t>del </a:t>
            </a:r>
            <a:r>
              <a:rPr lang="it-IT" dirty="0" smtClean="0">
                <a:solidFill>
                  <a:schemeClr val="bg1"/>
                </a:solidFill>
              </a:rPr>
              <a:t>nostro emisfero.</a:t>
            </a:r>
          </a:p>
          <a:p>
            <a:endParaRPr lang="it-IT" sz="1200" dirty="0"/>
          </a:p>
        </p:txBody>
      </p:sp>
      <p:pic>
        <p:nvPicPr>
          <p:cNvPr id="3" name="Immagine 2" descr="costellazione_lyra.jpg"/>
          <p:cNvPicPr>
            <a:picLocks noChangeAspect="1"/>
          </p:cNvPicPr>
          <p:nvPr/>
        </p:nvPicPr>
        <p:blipFill>
          <a:blip r:embed="rId2" cstate="print"/>
          <a:stretch>
            <a:fillRect/>
          </a:stretch>
        </p:blipFill>
        <p:spPr>
          <a:xfrm>
            <a:off x="3923928" y="0"/>
            <a:ext cx="5086978" cy="6858000"/>
          </a:xfrm>
          <a:prstGeom prst="rect">
            <a:avLst/>
          </a:prstGeom>
        </p:spPr>
      </p:pic>
      <p:sp>
        <p:nvSpPr>
          <p:cNvPr id="4" name="Rettangolo 3"/>
          <p:cNvSpPr/>
          <p:nvPr/>
        </p:nvSpPr>
        <p:spPr>
          <a:xfrm rot="21191312">
            <a:off x="238241" y="205002"/>
            <a:ext cx="3528392" cy="120032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it-IT" sz="3600" b="1" dirty="0" smtClean="0">
                <a:ln w="10541" cmpd="sng">
                  <a:solidFill>
                    <a:srgbClr val="7D7D7D">
                      <a:tint val="100000"/>
                      <a:shade val="100000"/>
                      <a:satMod val="110000"/>
                    </a:srgbClr>
                  </a:solidFill>
                  <a:prstDash val="solid"/>
                </a:ln>
                <a:solidFill>
                  <a:schemeClr val="bg1">
                    <a:lumMod val="75000"/>
                  </a:schemeClr>
                </a:solidFill>
              </a:rPr>
              <a:t>La Lira costellazione</a:t>
            </a:r>
            <a:endParaRPr lang="it-IT" sz="3600" b="1" cap="none" spc="0" dirty="0">
              <a:ln w="10541" cmpd="sng">
                <a:solidFill>
                  <a:srgbClr val="7D7D7D">
                    <a:tint val="100000"/>
                    <a:shade val="100000"/>
                    <a:satMod val="110000"/>
                  </a:srgbClr>
                </a:solidFill>
                <a:prstDash val="solid"/>
              </a:ln>
              <a:solidFill>
                <a:schemeClr val="bg1">
                  <a:lumMod val="75000"/>
                </a:schemeClr>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Stella a 7 punte 3">
            <a:hlinkClick r:id="rId2" action="ppaction://hlinksldjump"/>
          </p:cNvPr>
          <p:cNvSpPr/>
          <p:nvPr/>
        </p:nvSpPr>
        <p:spPr>
          <a:xfrm>
            <a:off x="2411760" y="836712"/>
            <a:ext cx="4752528" cy="403244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t>SAPEVI </a:t>
            </a:r>
            <a:r>
              <a:rPr lang="it-IT" sz="3200" dirty="0" err="1" smtClean="0"/>
              <a:t>CHE…</a:t>
            </a:r>
            <a:r>
              <a:rPr lang="it-IT" sz="3200" dirty="0" smtClean="0"/>
              <a:t>?</a:t>
            </a:r>
            <a:endParaRPr lang="it-IT" sz="3200" dirty="0"/>
          </a:p>
        </p:txBody>
      </p:sp>
      <p:sp>
        <p:nvSpPr>
          <p:cNvPr id="6" name="Gallone 5"/>
          <p:cNvSpPr/>
          <p:nvPr/>
        </p:nvSpPr>
        <p:spPr>
          <a:xfrm rot="20126531">
            <a:off x="456076" y="3863595"/>
            <a:ext cx="3226916" cy="20332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Clicca sulla stella</a:t>
            </a:r>
            <a:endParaRPr lang="it-IT"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559</Words>
  <Application>Microsoft Office PowerPoint</Application>
  <PresentationFormat>Presentazione su schermo (4:3)</PresentationFormat>
  <Paragraphs>47</Paragraphs>
  <Slides>12</Slides>
  <Notes>0</Notes>
  <HiddenSlides>1</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Diapositiva 1</vt:lpstr>
      <vt:lpstr>Nell'antica Grecia la musica era molto importante sia nella vita sociale sia in quella religiosa. Per i Greci la musica era un'arte che comprendeva, oltre alla musica stessa, anche la poesia, la danza, la medicina e le pratiche magiche. La parola mousikè, con la quale i Greci indicavano la musica, significava proprio l’insieme di tutte queste arti</vt:lpstr>
      <vt:lpstr>Diapositiva 3</vt:lpstr>
      <vt:lpstr>Diapositiva 4</vt:lpstr>
      <vt:lpstr> LA LIRA STRUMENTO MUSICALE  E LA LIRA COSTELLAZIONE</vt:lpstr>
      <vt:lpstr>Diapositiva 6</vt:lpstr>
      <vt:lpstr>Diapositiva 7</vt:lpstr>
      <vt:lpstr>Diapositiva 8</vt:lpstr>
      <vt:lpstr>Diapositiva 9</vt:lpstr>
      <vt:lpstr>Diapositiva 10</vt:lpstr>
      <vt:lpstr>La costellazione della lira è la protagonista anche di una bella leggenda cinese (e d’altronde qual è  il popolo che non ha cercato di “avvicinare” le stelle inserendole nel proprio mondo immaginario!) che ha come personaggi principali Tung Yung, un pover’uomo che per pagare i funerali al proprio padre è costretto a vendersi come schiavo, e Chih Nu, la dea tessitrice, inviata come moglie a Tung Yung dal signore del cielo in ricompensa dall’amore filiale dimostrato da Tung Yung. I due vivono felici per alcuni anni, il tempo necessario a Chih Nu per dare alla luce un figlio e per tessere delle stoffe favolose che, una volta vendute, permettono di riscattarsi. Ma purtroppo gli dei possono decidere quanto restare sulla terra: una volta esaurito il loro compito devono tornare in cielo, altrimenti sono destinati a morire come tutti gli uomini.                                               E così Chih Nu benché ami suo marito e suo figlio è costretta a riprendere il suo posto dopo aver percorso a ritroso la strada argentata della Via lattea: Chih Nu è Vega e in Cina la costellazione della Lira rappresenta la dea con in capo una corona di tre stelle. Nella tradizione Chih Nu era la dea protettrice di tutte  le arti femminili, cui le ragazze si rivolgevano perché donasse loro un briciolo la divina abilità. </vt:lpstr>
      <vt:lpstr>   APPROFONDIMENTI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Ippolita</cp:lastModifiedBy>
  <cp:revision>43</cp:revision>
  <dcterms:created xsi:type="dcterms:W3CDTF">2014-03-06T08:19:27Z</dcterms:created>
  <dcterms:modified xsi:type="dcterms:W3CDTF">2014-04-04T17:33:31Z</dcterms:modified>
</cp:coreProperties>
</file>